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2"/>
  </p:notesMasterIdLst>
  <p:sldIdLst>
    <p:sldId id="260" r:id="rId2"/>
    <p:sldId id="259" r:id="rId3"/>
    <p:sldId id="257" r:id="rId4"/>
    <p:sldId id="278" r:id="rId5"/>
    <p:sldId id="279" r:id="rId6"/>
    <p:sldId id="288" r:id="rId7"/>
    <p:sldId id="283" r:id="rId8"/>
    <p:sldId id="281" r:id="rId9"/>
    <p:sldId id="274" r:id="rId10"/>
    <p:sldId id="275" r:id="rId11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B7BA13-665C-41A5-AF47-9F1704F2F135}">
  <a:tblStyle styleId="{24B7BA13-665C-41A5-AF47-9F1704F2F1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2725BAD9-1004-DA2F-FC32-9EAA9CA1C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>
            <a:extLst>
              <a:ext uri="{FF2B5EF4-FFF2-40B4-BE49-F238E27FC236}">
                <a16:creationId xmlns:a16="http://schemas.microsoft.com/office/drawing/2014/main" id="{E5AF011E-6A5D-0DCF-2789-FE8DCA27E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EA3F9780-A078-35B3-951D-F08C27907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02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D3FB657C-FE8B-3BD1-024C-3FAD0F72E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>
            <a:extLst>
              <a:ext uri="{FF2B5EF4-FFF2-40B4-BE49-F238E27FC236}">
                <a16:creationId xmlns:a16="http://schemas.microsoft.com/office/drawing/2014/main" id="{D3B41753-C9DE-BCF4-7F6C-E9A577846F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431F20AC-39DF-9EF4-AA29-9493DC497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25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A48097C9-1B20-1886-F6EA-89C385FD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>
            <a:extLst>
              <a:ext uri="{FF2B5EF4-FFF2-40B4-BE49-F238E27FC236}">
                <a16:creationId xmlns:a16="http://schemas.microsoft.com/office/drawing/2014/main" id="{1F320BB1-5042-6F6E-8C46-1AD1F6839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5465659C-5810-F653-DA6E-0F6C5D589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15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524FA326-A81B-C47B-3E48-4429B627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>
            <a:extLst>
              <a:ext uri="{FF2B5EF4-FFF2-40B4-BE49-F238E27FC236}">
                <a16:creationId xmlns:a16="http://schemas.microsoft.com/office/drawing/2014/main" id="{4935E0E3-5D39-5256-BB95-C5CDCCA92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1D5FC35E-DE37-DD00-BE87-4E58D46C7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415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1FDF083F-3E5E-E72B-82B5-E0576EDB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>
            <a:extLst>
              <a:ext uri="{FF2B5EF4-FFF2-40B4-BE49-F238E27FC236}">
                <a16:creationId xmlns:a16="http://schemas.microsoft.com/office/drawing/2014/main" id="{3B5211CB-04CC-7DD7-1507-14EEED4959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492ABF43-5F4A-8D19-006D-B2FF80DC3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95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994725" y="2557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124525" y="3109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2"/>
          </p:nvPr>
        </p:nvSpPr>
        <p:spPr>
          <a:xfrm>
            <a:off x="8315525" y="3109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4010950" y="2768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3217225" y="1156800"/>
            <a:ext cx="110898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9087229" y="1637750"/>
            <a:ext cx="7395900" cy="55470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495750" y="37746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495750" y="1637750"/>
            <a:ext cx="67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 rot="5400000">
            <a:off x="4090821" y="-4090940"/>
            <a:ext cx="10287066" cy="18468946"/>
            <a:chOff x="0" y="-47625"/>
            <a:chExt cx="2709333" cy="4864217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8" name="Google Shape;8;p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1495750" y="988650"/>
            <a:ext cx="141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108300" y="32878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3200"/>
              <a:buChar char="•"/>
              <a:defRPr sz="3200" i="0" u="none" strike="noStrike" cap="none">
                <a:solidFill>
                  <a:schemeClr val="accent3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800"/>
              <a:buChar char="–"/>
              <a:defRPr sz="2800" i="0" u="none" strike="noStrike" cap="none">
                <a:solidFill>
                  <a:schemeClr val="accent3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 sz="2400" i="0" u="none" strike="noStrike" cap="none">
                <a:solidFill>
                  <a:schemeClr val="accent3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–"/>
              <a:defRPr sz="2000" i="0" u="none" strike="noStrike" cap="none">
                <a:solidFill>
                  <a:schemeClr val="accent3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 sz="2000" i="0" u="none" strike="noStrike" cap="none">
                <a:solidFill>
                  <a:schemeClr val="accent3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sz="2000" i="0" u="none" strike="noStrike" cap="none">
                <a:solidFill>
                  <a:schemeClr val="accent3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sz="2000" i="0" u="none" strike="noStrike" cap="none">
                <a:solidFill>
                  <a:schemeClr val="accent3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sz="2000" i="0" u="none" strike="noStrike" cap="none">
                <a:solidFill>
                  <a:schemeClr val="accent3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sz="2000" i="0" u="none" strike="noStrike" cap="none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9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/>
          <p:nvPr/>
        </p:nvSpPr>
        <p:spPr>
          <a:xfrm>
            <a:off x="12753317" y="4581933"/>
            <a:ext cx="2728351" cy="272834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4F7DC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681502" y="3103425"/>
            <a:ext cx="13010361" cy="1301030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3330" r="-3333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908214" y="1002890"/>
            <a:ext cx="164715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600" b="1" dirty="0">
                <a:solidFill>
                  <a:schemeClr val="tx1"/>
                </a:solidFill>
              </a:rPr>
              <a:t>Used Cars Analysis Project</a:t>
            </a:r>
          </a:p>
        </p:txBody>
      </p:sp>
      <p:sp>
        <p:nvSpPr>
          <p:cNvPr id="119" name="Google Shape;119;p13"/>
          <p:cNvSpPr/>
          <p:nvPr/>
        </p:nvSpPr>
        <p:spPr>
          <a:xfrm>
            <a:off x="12905205" y="4743346"/>
            <a:ext cx="2405524" cy="240551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901" r="-2490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13"/>
          <p:cNvGrpSpPr/>
          <p:nvPr/>
        </p:nvGrpSpPr>
        <p:grpSpPr>
          <a:xfrm>
            <a:off x="2407101" y="7761098"/>
            <a:ext cx="1265638" cy="1265638"/>
            <a:chOff x="0" y="0"/>
            <a:chExt cx="1687517" cy="1687517"/>
          </a:xfrm>
        </p:grpSpPr>
        <p:grpSp>
          <p:nvGrpSpPr>
            <p:cNvPr id="121" name="Google Shape;121;p13"/>
            <p:cNvGrpSpPr/>
            <p:nvPr/>
          </p:nvGrpSpPr>
          <p:grpSpPr>
            <a:xfrm>
              <a:off x="0" y="0"/>
              <a:ext cx="1687517" cy="1687517"/>
              <a:chOff x="0" y="0"/>
              <a:chExt cx="812800" cy="812800"/>
            </a:xfrm>
          </p:grpSpPr>
          <p:sp>
            <p:nvSpPr>
              <p:cNvPr id="122" name="Google Shape;12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F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" name="Google Shape;124;p13"/>
            <p:cNvSpPr/>
            <p:nvPr/>
          </p:nvSpPr>
          <p:spPr>
            <a:xfrm>
              <a:off x="100734" y="100737"/>
              <a:ext cx="1486049" cy="1486043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26773" r="-26772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810F44-9B2B-519C-2AFD-9BD01D920077}"/>
              </a:ext>
            </a:extLst>
          </p:cNvPr>
          <p:cNvSpPr txBox="1"/>
          <p:nvPr/>
        </p:nvSpPr>
        <p:spPr>
          <a:xfrm>
            <a:off x="7147435" y="2107042"/>
            <a:ext cx="399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Abdalla Gamal Mohamed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5400000" scaled="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8"/>
          <p:cNvGrpSpPr/>
          <p:nvPr/>
        </p:nvGrpSpPr>
        <p:grpSpPr>
          <a:xfrm>
            <a:off x="870313" y="567004"/>
            <a:ext cx="16645748" cy="9294084"/>
            <a:chOff x="0" y="0"/>
            <a:chExt cx="22194332" cy="12392113"/>
          </a:xfrm>
        </p:grpSpPr>
        <p:sp>
          <p:nvSpPr>
            <p:cNvPr id="427" name="Google Shape;427;p28"/>
            <p:cNvSpPr/>
            <p:nvPr/>
          </p:nvSpPr>
          <p:spPr>
            <a:xfrm>
              <a:off x="4028" y="1210497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524" b="-5575360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0" y="77552"/>
              <a:ext cx="340312" cy="12301860"/>
            </a:xfrm>
            <a:custGeom>
              <a:avLst/>
              <a:gdLst/>
              <a:ahLst/>
              <a:cxnLst/>
              <a:rect l="l" t="t" r="r" b="b"/>
              <a:pathLst>
                <a:path w="340312" h="12301860" extrusionOk="0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322991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4028" y="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24" b="-5575360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Google Shape;430;p28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avLst/>
              <a:gdLst/>
              <a:ahLst/>
              <a:cxnLst/>
              <a:rect l="l" t="t" r="r" b="b"/>
              <a:pathLst>
                <a:path w="12379413" h="290346" extrusionOk="0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524" b="-2755511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1" name="Google Shape;431;p28"/>
          <p:cNvSpPr/>
          <p:nvPr/>
        </p:nvSpPr>
        <p:spPr>
          <a:xfrm rot="2406556">
            <a:off x="2592045" y="339944"/>
            <a:ext cx="2851399" cy="285138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78578" t="-29533" r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 txBox="1"/>
          <p:nvPr/>
        </p:nvSpPr>
        <p:spPr>
          <a:xfrm>
            <a:off x="3729073" y="3765012"/>
            <a:ext cx="108298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/>
          </a:p>
        </p:txBody>
      </p:sp>
      <p:sp>
        <p:nvSpPr>
          <p:cNvPr id="434" name="Google Shape;434;p28"/>
          <p:cNvSpPr/>
          <p:nvPr/>
        </p:nvSpPr>
        <p:spPr>
          <a:xfrm rot="-6155915">
            <a:off x="13130372" y="2462487"/>
            <a:ext cx="1302216" cy="130221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24901" r="-2490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8"/>
          <p:cNvSpPr/>
          <p:nvPr/>
        </p:nvSpPr>
        <p:spPr>
          <a:xfrm>
            <a:off x="8666431" y="7478806"/>
            <a:ext cx="1428346" cy="142834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26773" r="-2677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16029-FE0A-7F0B-8C50-3E3C56A868BC}"/>
              </a:ext>
            </a:extLst>
          </p:cNvPr>
          <p:cNvSpPr txBox="1"/>
          <p:nvPr/>
        </p:nvSpPr>
        <p:spPr>
          <a:xfrm>
            <a:off x="6965560" y="5383391"/>
            <a:ext cx="4458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Abdalla Gamal Mohamed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/>
          <p:nvPr/>
        </p:nvSpPr>
        <p:spPr>
          <a:xfrm>
            <a:off x="6304429" y="45412"/>
            <a:ext cx="6206804" cy="62067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8578" t="-29533" r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12"/>
          <p:cNvSpPr/>
          <p:nvPr/>
        </p:nvSpPr>
        <p:spPr>
          <a:xfrm>
            <a:off x="0" y="-3492854"/>
            <a:ext cx="18288000" cy="9020691"/>
          </a:xfrm>
          <a:custGeom>
            <a:avLst/>
            <a:gdLst/>
            <a:ahLst/>
            <a:cxnLst/>
            <a:rect l="l" t="t" r="r" b="b"/>
            <a:pathLst>
              <a:path w="18288000" h="9020691" extrusionOk="0">
                <a:moveTo>
                  <a:pt x="0" y="0"/>
                </a:moveTo>
                <a:lnTo>
                  <a:pt x="18288000" y="0"/>
                </a:lnTo>
                <a:lnTo>
                  <a:pt x="18288000" y="9020691"/>
                </a:lnTo>
                <a:lnTo>
                  <a:pt x="0" y="9020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5067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3" name="Google Shape;103;p12"/>
          <p:cNvGrpSpPr/>
          <p:nvPr/>
        </p:nvGrpSpPr>
        <p:grpSpPr>
          <a:xfrm>
            <a:off x="1028700" y="6367191"/>
            <a:ext cx="3086100" cy="3086100"/>
            <a:chOff x="0" y="0"/>
            <a:chExt cx="812800" cy="812800"/>
          </a:xfrm>
        </p:grpSpPr>
        <p:sp>
          <p:nvSpPr>
            <p:cNvPr id="104" name="Google Shape;10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2"/>
          <p:cNvGrpSpPr/>
          <p:nvPr/>
        </p:nvGrpSpPr>
        <p:grpSpPr>
          <a:xfrm>
            <a:off x="1348461" y="6186365"/>
            <a:ext cx="3086109" cy="3266926"/>
            <a:chOff x="0" y="-47625"/>
            <a:chExt cx="812800" cy="860425"/>
          </a:xfrm>
        </p:grpSpPr>
        <p:sp>
          <p:nvSpPr>
            <p:cNvPr id="107" name="Google Shape;107;p12"/>
            <p:cNvSpPr/>
            <p:nvPr/>
          </p:nvSpPr>
          <p:spPr>
            <a:xfrm>
              <a:off x="0" y="0"/>
              <a:ext cx="47584" cy="812800"/>
            </a:xfrm>
            <a:custGeom>
              <a:avLst/>
              <a:gdLst/>
              <a:ahLst/>
              <a:cxnLst/>
              <a:rect l="l" t="t" r="r" b="b"/>
              <a:pathLst>
                <a:path w="47584" h="812800" extrusionOk="0">
                  <a:moveTo>
                    <a:pt x="0" y="0"/>
                  </a:moveTo>
                  <a:lnTo>
                    <a:pt x="47584" y="0"/>
                  </a:lnTo>
                  <a:lnTo>
                    <a:pt x="475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Google Shape;108;p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2"/>
          <p:cNvSpPr txBox="1"/>
          <p:nvPr/>
        </p:nvSpPr>
        <p:spPr>
          <a:xfrm>
            <a:off x="1814882" y="7540708"/>
            <a:ext cx="790266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7200" b="1" dirty="0">
                <a:solidFill>
                  <a:schemeClr val="tx1"/>
                </a:solidFill>
              </a:rPr>
              <a:t>Project Overview</a:t>
            </a:r>
          </a:p>
        </p:txBody>
      </p:sp>
      <p:sp>
        <p:nvSpPr>
          <p:cNvPr id="110" name="Google Shape;110;p12"/>
          <p:cNvSpPr txBox="1"/>
          <p:nvPr/>
        </p:nvSpPr>
        <p:spPr>
          <a:xfrm>
            <a:off x="10277986" y="6371157"/>
            <a:ext cx="7302092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Objective: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Analyzed used car listings dataset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Cleaned, filtered, and preprocessed 370,000+ records.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Built an interactive web dashboard using </a:t>
            </a:r>
            <a:r>
              <a:rPr lang="en-US" sz="2800" dirty="0" err="1"/>
              <a:t>Streamlit</a:t>
            </a:r>
            <a:endParaRPr lang="en-US" sz="28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Enabled filtering, visualization, and exploration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0"/>
          <p:cNvGrpSpPr/>
          <p:nvPr/>
        </p:nvGrpSpPr>
        <p:grpSpPr>
          <a:xfrm rot="5400000">
            <a:off x="4090915" y="-4090911"/>
            <a:ext cx="10287000" cy="18468822"/>
            <a:chOff x="0" y="-47625"/>
            <a:chExt cx="2709333" cy="4864217"/>
          </a:xfrm>
        </p:grpSpPr>
        <p:sp>
          <p:nvSpPr>
            <p:cNvPr id="54" name="Google Shape;54;p10"/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Google Shape;55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10"/>
          <p:cNvSpPr txBox="1"/>
          <p:nvPr/>
        </p:nvSpPr>
        <p:spPr>
          <a:xfrm>
            <a:off x="1028700" y="797257"/>
            <a:ext cx="87819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8000" b="1" dirty="0">
                <a:solidFill>
                  <a:schemeClr val="tx1"/>
                </a:solidFill>
              </a:rPr>
              <a:t>Data Discovery</a:t>
            </a:r>
            <a:endParaRPr sz="1100" b="1" dirty="0">
              <a:solidFill>
                <a:schemeClr val="tx1"/>
              </a:solidFill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1028700" y="2474860"/>
            <a:ext cx="7953068" cy="560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 dirty="0"/>
              <a:t>Initial Understanding Before Cleaning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Dataset shape: 370,000+ rows, 20+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types: mix of numeric, categorical, and date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Missing values detected in: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vehicleType</a:t>
            </a:r>
            <a:r>
              <a:rPr lang="en-US" sz="2800" dirty="0"/>
              <a:t>, gearbox, </a:t>
            </a:r>
            <a:r>
              <a:rPr lang="en-US" sz="2800" dirty="0" err="1"/>
              <a:t>fuelType</a:t>
            </a:r>
            <a:r>
              <a:rPr lang="en-US" sz="2800" dirty="0"/>
              <a:t>, 	</a:t>
            </a:r>
            <a:r>
              <a:rPr lang="en-US" sz="2800" dirty="0" err="1"/>
              <a:t>notRepairedDamage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German terms in columns (e.g., </a:t>
            </a:r>
            <a:r>
              <a:rPr lang="en-US" sz="2800" dirty="0" err="1"/>
              <a:t>manuell</a:t>
            </a:r>
            <a:r>
              <a:rPr lang="en-US" sz="2800" dirty="0"/>
              <a:t>, </a:t>
            </a:r>
            <a:r>
              <a:rPr lang="en-US" sz="2800" dirty="0" err="1"/>
              <a:t>nein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Inconsistent values:</a:t>
            </a:r>
          </a:p>
          <a:p>
            <a:pPr lvl="2"/>
            <a:r>
              <a:rPr lang="en-US" sz="2800" dirty="0"/>
              <a:t>	</a:t>
            </a:r>
            <a:r>
              <a:rPr lang="en-US" sz="2800" dirty="0" err="1">
                <a:solidFill>
                  <a:srgbClr val="FF0000"/>
                </a:solidFill>
              </a:rPr>
              <a:t>monthOfRegistration</a:t>
            </a:r>
            <a:r>
              <a:rPr lang="en-US" sz="2800" dirty="0">
                <a:solidFill>
                  <a:srgbClr val="FF0000"/>
                </a:solidFill>
              </a:rPr>
              <a:t> = 0</a:t>
            </a:r>
          </a:p>
          <a:p>
            <a:pPr lvl="2"/>
            <a:r>
              <a:rPr lang="en-US" sz="2800" dirty="0">
                <a:solidFill>
                  <a:srgbClr val="FF0000"/>
                </a:solidFill>
              </a:rPr>
              <a:t>	price = 0 or &gt; €150,000</a:t>
            </a:r>
          </a:p>
          <a:p>
            <a:pPr lvl="2"/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err="1">
                <a:solidFill>
                  <a:srgbClr val="FF0000"/>
                </a:solidFill>
              </a:rPr>
              <a:t>yearOfRegistration</a:t>
            </a:r>
            <a:r>
              <a:rPr lang="en-US" sz="2800" dirty="0">
                <a:solidFill>
                  <a:srgbClr val="FF0000"/>
                </a:solidFill>
              </a:rPr>
              <a:t> &lt; 1950 or &gt; 2025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Duplicate rows found and removed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54506-142A-FE7E-09FA-D1663062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234" y="1543050"/>
            <a:ext cx="8383960" cy="311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A1F5E-4664-E7EB-B49F-6FDF26295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5221" y="4960487"/>
            <a:ext cx="3814973" cy="5234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D41DF8-58AB-17D0-ADCC-CD3120F08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648" y="6032112"/>
            <a:ext cx="5449235" cy="1896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3B14DE-8585-ADCF-5B92-EB03CE45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693" y="8342521"/>
            <a:ext cx="8116190" cy="15308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54DEE91B-B87F-1756-E263-0E7D943F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0">
            <a:extLst>
              <a:ext uri="{FF2B5EF4-FFF2-40B4-BE49-F238E27FC236}">
                <a16:creationId xmlns:a16="http://schemas.microsoft.com/office/drawing/2014/main" id="{531B93D8-3403-269E-39BE-17008ED81426}"/>
              </a:ext>
            </a:extLst>
          </p:cNvPr>
          <p:cNvGrpSpPr/>
          <p:nvPr/>
        </p:nvGrpSpPr>
        <p:grpSpPr>
          <a:xfrm rot="5400000">
            <a:off x="4090911" y="-4090911"/>
            <a:ext cx="10287000" cy="18468822"/>
            <a:chOff x="0" y="-47625"/>
            <a:chExt cx="2709333" cy="4864217"/>
          </a:xfrm>
        </p:grpSpPr>
        <p:sp>
          <p:nvSpPr>
            <p:cNvPr id="54" name="Google Shape;54;p10">
              <a:extLst>
                <a:ext uri="{FF2B5EF4-FFF2-40B4-BE49-F238E27FC236}">
                  <a16:creationId xmlns:a16="http://schemas.microsoft.com/office/drawing/2014/main" id="{40AA7CEF-0418-CBE7-7661-5F4BE0484800}"/>
                </a:ext>
              </a:extLst>
            </p:cNvPr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Google Shape;55;p10">
              <a:extLst>
                <a:ext uri="{FF2B5EF4-FFF2-40B4-BE49-F238E27FC236}">
                  <a16:creationId xmlns:a16="http://schemas.microsoft.com/office/drawing/2014/main" id="{C2C93EAD-C884-D0F1-CB65-A2F42A529FC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D933A9E5-DA39-B2E0-AD4C-94D396D0E669}"/>
              </a:ext>
            </a:extLst>
          </p:cNvPr>
          <p:cNvSpPr txBox="1"/>
          <p:nvPr/>
        </p:nvSpPr>
        <p:spPr>
          <a:xfrm>
            <a:off x="879452" y="717925"/>
            <a:ext cx="1442761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tx1"/>
                </a:solidFill>
              </a:rPr>
              <a:t>Data Cleaning</a:t>
            </a:r>
            <a:endParaRPr sz="10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D6814-F205-92C0-6156-35FAEBECD230}"/>
              </a:ext>
            </a:extLst>
          </p:cNvPr>
          <p:cNvSpPr txBox="1"/>
          <p:nvPr/>
        </p:nvSpPr>
        <p:spPr>
          <a:xfrm>
            <a:off x="879452" y="2416230"/>
            <a:ext cx="9778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Removed duplicates and missing rows from key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Removed unnecessary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Converted German labels to English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Removed outliers (e.g., cars priced below €100 or over €150,000)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Engineered features:</a:t>
            </a:r>
          </a:p>
          <a:p>
            <a:r>
              <a:rPr lang="en-US" sz="2800" dirty="0"/>
              <a:t>	</a:t>
            </a:r>
            <a:r>
              <a:rPr lang="en-US" sz="2800" dirty="0" err="1">
                <a:solidFill>
                  <a:srgbClr val="FF0000"/>
                </a:solidFill>
              </a:rPr>
              <a:t>car_age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err="1">
                <a:solidFill>
                  <a:srgbClr val="FF0000"/>
                </a:solidFill>
              </a:rPr>
              <a:t>car_age_group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err="1">
                <a:solidFill>
                  <a:srgbClr val="FF0000"/>
                </a:solidFill>
              </a:rPr>
              <a:t>price_range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Google Shape;44;p9">
            <a:extLst>
              <a:ext uri="{FF2B5EF4-FFF2-40B4-BE49-F238E27FC236}">
                <a16:creationId xmlns:a16="http://schemas.microsoft.com/office/drawing/2014/main" id="{CC7B326E-74DB-E59E-AD69-CEB03BD06C54}"/>
              </a:ext>
            </a:extLst>
          </p:cNvPr>
          <p:cNvSpPr/>
          <p:nvPr/>
        </p:nvSpPr>
        <p:spPr>
          <a:xfrm>
            <a:off x="14844813" y="7421302"/>
            <a:ext cx="2563735" cy="256372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6773" r="-2677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3CE76-1EEF-7FA9-AC8B-B38D8FA6D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945" y="1003406"/>
            <a:ext cx="4086795" cy="586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6238D-BD7B-0F54-09DF-906F7AEDC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439" y="5959367"/>
            <a:ext cx="6691476" cy="889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EF873C-D837-BDB6-40FC-0760AB455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778" y="7064949"/>
            <a:ext cx="5896798" cy="628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276D7A-2BAE-5182-E7E7-0E16891C0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595" y="8008428"/>
            <a:ext cx="3315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4C6F8640-5155-FBAC-E21E-B943FFB8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0">
            <a:extLst>
              <a:ext uri="{FF2B5EF4-FFF2-40B4-BE49-F238E27FC236}">
                <a16:creationId xmlns:a16="http://schemas.microsoft.com/office/drawing/2014/main" id="{453E6FCD-20B5-052A-17BB-D301FE3714DE}"/>
              </a:ext>
            </a:extLst>
          </p:cNvPr>
          <p:cNvGrpSpPr/>
          <p:nvPr/>
        </p:nvGrpSpPr>
        <p:grpSpPr>
          <a:xfrm rot="5400000">
            <a:off x="4090915" y="-4090911"/>
            <a:ext cx="10287000" cy="18468822"/>
            <a:chOff x="0" y="-47625"/>
            <a:chExt cx="2709333" cy="4864217"/>
          </a:xfrm>
        </p:grpSpPr>
        <p:sp>
          <p:nvSpPr>
            <p:cNvPr id="54" name="Google Shape;54;p10">
              <a:extLst>
                <a:ext uri="{FF2B5EF4-FFF2-40B4-BE49-F238E27FC236}">
                  <a16:creationId xmlns:a16="http://schemas.microsoft.com/office/drawing/2014/main" id="{0ACABD6D-AFA5-9BF7-3AC2-8BE51E4E1683}"/>
                </a:ext>
              </a:extLst>
            </p:cNvPr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Google Shape;55;p10">
              <a:extLst>
                <a:ext uri="{FF2B5EF4-FFF2-40B4-BE49-F238E27FC236}">
                  <a16:creationId xmlns:a16="http://schemas.microsoft.com/office/drawing/2014/main" id="{7AB78CBE-A5D4-55B5-793D-6B04C0970AD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24411C35-9DD6-6E76-2EF0-9BA39A67A43E}"/>
              </a:ext>
            </a:extLst>
          </p:cNvPr>
          <p:cNvSpPr txBox="1"/>
          <p:nvPr/>
        </p:nvSpPr>
        <p:spPr>
          <a:xfrm>
            <a:off x="1028699" y="797257"/>
            <a:ext cx="1690534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</a:rPr>
              <a:t>Visualizations (Exploratory Analysis)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59" name="Google Shape;59;p10">
            <a:extLst>
              <a:ext uri="{FF2B5EF4-FFF2-40B4-BE49-F238E27FC236}">
                <a16:creationId xmlns:a16="http://schemas.microsoft.com/office/drawing/2014/main" id="{01A44900-80AD-C203-732E-3B914948788D}"/>
              </a:ext>
            </a:extLst>
          </p:cNvPr>
          <p:cNvSpPr txBox="1"/>
          <p:nvPr/>
        </p:nvSpPr>
        <p:spPr>
          <a:xfrm>
            <a:off x="1028699" y="3032866"/>
            <a:ext cx="8307029" cy="560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 dirty="0"/>
              <a:t>✅ Bar Plots</a:t>
            </a:r>
          </a:p>
          <a:p>
            <a:r>
              <a:rPr lang="en-US" sz="2800" dirty="0"/>
              <a:t>Visualize categorical distributions:</a:t>
            </a:r>
          </a:p>
          <a:p>
            <a:r>
              <a:rPr lang="en-US" sz="2800" b="1" dirty="0"/>
              <a:t>Seller Type</a:t>
            </a:r>
            <a:r>
              <a:rPr lang="en-US" sz="2800" dirty="0"/>
              <a:t> – </a:t>
            </a:r>
            <a:r>
              <a:rPr lang="en-US" sz="2800" dirty="0" err="1"/>
              <a:t>privat</a:t>
            </a:r>
            <a:r>
              <a:rPr lang="en-US" sz="2800" dirty="0"/>
              <a:t> vs. </a:t>
            </a:r>
            <a:r>
              <a:rPr lang="en-US" sz="2800" dirty="0" err="1"/>
              <a:t>gewerblich</a:t>
            </a:r>
            <a:endParaRPr lang="en-US" sz="2800" dirty="0"/>
          </a:p>
          <a:p>
            <a:r>
              <a:rPr lang="en-US" sz="2800" b="1" dirty="0"/>
              <a:t>Offer Type</a:t>
            </a:r>
            <a:r>
              <a:rPr lang="en-US" sz="2800" dirty="0"/>
              <a:t> – </a:t>
            </a:r>
            <a:r>
              <a:rPr lang="en-US" sz="2800" dirty="0" err="1"/>
              <a:t>Angebot</a:t>
            </a:r>
            <a:r>
              <a:rPr lang="en-US" sz="2800" dirty="0"/>
              <a:t> vs. </a:t>
            </a:r>
            <a:r>
              <a:rPr lang="en-US" sz="2800" dirty="0" err="1"/>
              <a:t>Gesuch</a:t>
            </a:r>
            <a:endParaRPr lang="en-US" sz="2800" dirty="0"/>
          </a:p>
          <a:p>
            <a:r>
              <a:rPr lang="en-US" sz="2800" b="1" dirty="0"/>
              <a:t>Test Type</a:t>
            </a:r>
            <a:r>
              <a:rPr lang="en-US" sz="2800" dirty="0"/>
              <a:t> – </a:t>
            </a:r>
            <a:r>
              <a:rPr lang="en-US" sz="2800" dirty="0" err="1"/>
              <a:t>abtest</a:t>
            </a:r>
            <a:r>
              <a:rPr lang="en-US" sz="2800" dirty="0"/>
              <a:t> variations (e.g., control vs. test)</a:t>
            </a:r>
          </a:p>
          <a:p>
            <a:r>
              <a:rPr lang="en-US" sz="2800" b="1" dirty="0"/>
              <a:t>Fuel Type</a:t>
            </a:r>
            <a:r>
              <a:rPr lang="en-US" sz="2800" dirty="0"/>
              <a:t> – petrol (</a:t>
            </a:r>
            <a:r>
              <a:rPr lang="en-US" sz="2800" dirty="0" err="1"/>
              <a:t>benzin</a:t>
            </a:r>
            <a:r>
              <a:rPr lang="en-US" sz="2800" dirty="0"/>
              <a:t>), diesel, others</a:t>
            </a:r>
          </a:p>
          <a:p>
            <a:r>
              <a:rPr lang="en-US" sz="2800" b="1" dirty="0"/>
              <a:t>Vehicle Type</a:t>
            </a:r>
            <a:r>
              <a:rPr lang="en-US" sz="2800" dirty="0"/>
              <a:t> – SUV, limousine, small car, etc.</a:t>
            </a:r>
          </a:p>
          <a:p>
            <a:r>
              <a:rPr lang="en-US" sz="2800" b="1" dirty="0"/>
              <a:t>Gearbox Type</a:t>
            </a:r>
            <a:r>
              <a:rPr lang="en-US" sz="2800" dirty="0"/>
              <a:t> – manual vs. automatic</a:t>
            </a:r>
          </a:p>
          <a:p>
            <a:r>
              <a:rPr lang="en-US" sz="2800" b="1" dirty="0"/>
              <a:t>Damage Repaired</a:t>
            </a:r>
            <a:r>
              <a:rPr lang="en-US" sz="2800" dirty="0"/>
              <a:t> – yes / no / unknown</a:t>
            </a:r>
          </a:p>
          <a:p>
            <a:r>
              <a:rPr lang="en-US" sz="2800" b="1" dirty="0"/>
              <a:t>Top 10 Models</a:t>
            </a:r>
            <a:r>
              <a:rPr lang="en-US" sz="2800" dirty="0"/>
              <a:t> – most frequently listed car models</a:t>
            </a:r>
          </a:p>
          <a:p>
            <a:r>
              <a:rPr lang="en-US" sz="2800" b="1" dirty="0"/>
              <a:t>Top 10 Brands</a:t>
            </a:r>
            <a:r>
              <a:rPr lang="en-US" sz="2800" dirty="0"/>
              <a:t> – most common car brands</a:t>
            </a:r>
          </a:p>
          <a:p>
            <a:r>
              <a:rPr lang="en-US" sz="2800" b="1" dirty="0"/>
              <a:t>Registration Months</a:t>
            </a:r>
            <a:r>
              <a:rPr lang="en-US" sz="2800" dirty="0"/>
              <a:t> – seasonality patterns</a:t>
            </a:r>
          </a:p>
          <a:p>
            <a:r>
              <a:rPr lang="en-US" sz="2800" b="1" dirty="0"/>
              <a:t>Registration Years (last 10)</a:t>
            </a:r>
            <a:r>
              <a:rPr lang="en-US" sz="2800" dirty="0"/>
              <a:t> – newer car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F5401-1B1B-64DF-8EEF-CFE69A63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319" y="2557231"/>
            <a:ext cx="6477192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0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FBD59BC7-B447-C0D8-BE7C-C480CB243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0">
            <a:extLst>
              <a:ext uri="{FF2B5EF4-FFF2-40B4-BE49-F238E27FC236}">
                <a16:creationId xmlns:a16="http://schemas.microsoft.com/office/drawing/2014/main" id="{41AB2766-8AC3-1C3D-3079-61A3E9A421BC}"/>
              </a:ext>
            </a:extLst>
          </p:cNvPr>
          <p:cNvGrpSpPr/>
          <p:nvPr/>
        </p:nvGrpSpPr>
        <p:grpSpPr>
          <a:xfrm rot="5400000">
            <a:off x="4090915" y="-4090911"/>
            <a:ext cx="10287000" cy="18468822"/>
            <a:chOff x="0" y="-47625"/>
            <a:chExt cx="2709333" cy="4864217"/>
          </a:xfrm>
        </p:grpSpPr>
        <p:sp>
          <p:nvSpPr>
            <p:cNvPr id="54" name="Google Shape;54;p10">
              <a:extLst>
                <a:ext uri="{FF2B5EF4-FFF2-40B4-BE49-F238E27FC236}">
                  <a16:creationId xmlns:a16="http://schemas.microsoft.com/office/drawing/2014/main" id="{3DA7F7BA-D87F-139A-5AB7-302FFA1C6622}"/>
                </a:ext>
              </a:extLst>
            </p:cNvPr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Google Shape;55;p10">
              <a:extLst>
                <a:ext uri="{FF2B5EF4-FFF2-40B4-BE49-F238E27FC236}">
                  <a16:creationId xmlns:a16="http://schemas.microsoft.com/office/drawing/2014/main" id="{4703B91F-22B6-A578-84D5-A43CB573D64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CCAC8122-65B2-C035-750B-F45AC8478D26}"/>
              </a:ext>
            </a:extLst>
          </p:cNvPr>
          <p:cNvSpPr txBox="1"/>
          <p:nvPr/>
        </p:nvSpPr>
        <p:spPr>
          <a:xfrm>
            <a:off x="1028699" y="797257"/>
            <a:ext cx="1116821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8000" b="1" dirty="0">
                <a:solidFill>
                  <a:schemeClr val="tx1"/>
                </a:solidFill>
              </a:rPr>
              <a:t>Exploratory Analysis</a:t>
            </a:r>
            <a:endParaRPr sz="1000" b="1" dirty="0">
              <a:solidFill>
                <a:schemeClr val="tx1"/>
              </a:solidFill>
            </a:endParaRPr>
          </a:p>
        </p:txBody>
      </p:sp>
      <p:sp>
        <p:nvSpPr>
          <p:cNvPr id="59" name="Google Shape;59;p10">
            <a:extLst>
              <a:ext uri="{FF2B5EF4-FFF2-40B4-BE49-F238E27FC236}">
                <a16:creationId xmlns:a16="http://schemas.microsoft.com/office/drawing/2014/main" id="{4F12520A-43D7-972C-6C99-96989E5299C7}"/>
              </a:ext>
            </a:extLst>
          </p:cNvPr>
          <p:cNvSpPr txBox="1"/>
          <p:nvPr/>
        </p:nvSpPr>
        <p:spPr>
          <a:xfrm>
            <a:off x="1334960" y="2579222"/>
            <a:ext cx="752536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Graphs to the new </a:t>
            </a:r>
            <a:r>
              <a:rPr lang="en-US" sz="3200" b="1" dirty="0" err="1"/>
              <a:t>Feautres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97656-B3D1-5E9B-79C2-32EB94EB8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30" y="4269815"/>
            <a:ext cx="7742137" cy="480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EBC854-40D1-12C5-12A2-3879C4108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75" y="4269815"/>
            <a:ext cx="774213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00DAE930-20F7-E09D-14F8-D3B702A0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0">
            <a:extLst>
              <a:ext uri="{FF2B5EF4-FFF2-40B4-BE49-F238E27FC236}">
                <a16:creationId xmlns:a16="http://schemas.microsoft.com/office/drawing/2014/main" id="{F13016A8-C75D-9E67-8935-C9D6DCEADF0A}"/>
              </a:ext>
            </a:extLst>
          </p:cNvPr>
          <p:cNvGrpSpPr/>
          <p:nvPr/>
        </p:nvGrpSpPr>
        <p:grpSpPr>
          <a:xfrm rot="5400000">
            <a:off x="4090915" y="-4090911"/>
            <a:ext cx="10287000" cy="18468822"/>
            <a:chOff x="0" y="-47625"/>
            <a:chExt cx="2709333" cy="4864217"/>
          </a:xfrm>
        </p:grpSpPr>
        <p:sp>
          <p:nvSpPr>
            <p:cNvPr id="54" name="Google Shape;54;p10">
              <a:extLst>
                <a:ext uri="{FF2B5EF4-FFF2-40B4-BE49-F238E27FC236}">
                  <a16:creationId xmlns:a16="http://schemas.microsoft.com/office/drawing/2014/main" id="{FE802638-576D-807F-0029-636D6BFB64AA}"/>
                </a:ext>
              </a:extLst>
            </p:cNvPr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Google Shape;55;p10">
              <a:extLst>
                <a:ext uri="{FF2B5EF4-FFF2-40B4-BE49-F238E27FC236}">
                  <a16:creationId xmlns:a16="http://schemas.microsoft.com/office/drawing/2014/main" id="{2EF61ED7-B340-5568-87C7-35D0DEBC89E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F665E4CE-2F37-1FF7-FFA9-FA3665B3615C}"/>
              </a:ext>
            </a:extLst>
          </p:cNvPr>
          <p:cNvSpPr txBox="1"/>
          <p:nvPr/>
        </p:nvSpPr>
        <p:spPr>
          <a:xfrm>
            <a:off x="1061884" y="922954"/>
            <a:ext cx="100178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8000" b="1" dirty="0">
                <a:solidFill>
                  <a:schemeClr val="tx1"/>
                </a:solidFill>
              </a:rPr>
              <a:t>Encoding &amp; Scaling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F169-1CD6-CBC5-E6F0-93FA5BAB242F}"/>
              </a:ext>
            </a:extLst>
          </p:cNvPr>
          <p:cNvSpPr txBox="1"/>
          <p:nvPr/>
        </p:nvSpPr>
        <p:spPr>
          <a:xfrm>
            <a:off x="1061884" y="2295353"/>
            <a:ext cx="161642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Encoding &amp; Scaling?</a:t>
            </a:r>
          </a:p>
          <a:p>
            <a:r>
              <a:rPr lang="en-US" sz="2800" dirty="0"/>
              <a:t>Machine learning models require all inputs to be numerical and within similar ranges to perform optimally.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F14BC-1BCC-151E-EF86-261FC84FDB6F}"/>
              </a:ext>
            </a:extLst>
          </p:cNvPr>
          <p:cNvSpPr txBox="1"/>
          <p:nvPr/>
        </p:nvSpPr>
        <p:spPr>
          <a:xfrm>
            <a:off x="1061884" y="4227785"/>
            <a:ext cx="75511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Label Encoding (Categorical Features)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Converted categorical text into integers using </a:t>
            </a:r>
            <a:r>
              <a:rPr lang="en-US" sz="2800" dirty="0" err="1"/>
              <a:t>LabelEncoder</a:t>
            </a:r>
            <a:endParaRPr lang="en-US" sz="2800" dirty="0"/>
          </a:p>
          <a:p>
            <a:r>
              <a:rPr lang="en-US" sz="2800" dirty="0"/>
              <a:t>Applied to:</a:t>
            </a:r>
          </a:p>
          <a:p>
            <a:pPr lvl="1"/>
            <a:r>
              <a:rPr lang="en-US" sz="2800" dirty="0"/>
              <a:t>	</a:t>
            </a:r>
            <a:r>
              <a:rPr lang="en-US" sz="2800" dirty="0" err="1">
                <a:solidFill>
                  <a:srgbClr val="FF0000"/>
                </a:solidFill>
              </a:rPr>
              <a:t>vehicleType</a:t>
            </a:r>
            <a:r>
              <a:rPr lang="en-US" sz="2800" dirty="0">
                <a:solidFill>
                  <a:srgbClr val="FF0000"/>
                </a:solidFill>
              </a:rPr>
              <a:t>, gearbox, model, brand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err="1">
                <a:solidFill>
                  <a:srgbClr val="FF0000"/>
                </a:solidFill>
              </a:rPr>
              <a:t>fuelType</a:t>
            </a:r>
            <a:r>
              <a:rPr lang="en-US" sz="2800" dirty="0">
                <a:solidFill>
                  <a:srgbClr val="FF0000"/>
                </a:solidFill>
              </a:rPr>
              <a:t>, </a:t>
            </a:r>
            <a:r>
              <a:rPr lang="en-US" sz="2800" dirty="0" err="1">
                <a:solidFill>
                  <a:srgbClr val="FF0000"/>
                </a:solidFill>
              </a:rPr>
              <a:t>notRepairedDamage</a:t>
            </a:r>
            <a:r>
              <a:rPr lang="en-US" sz="2800" dirty="0">
                <a:solidFill>
                  <a:srgbClr val="FF0000"/>
                </a:solidFill>
              </a:rPr>
              <a:t>, 	</a:t>
            </a:r>
            <a:r>
              <a:rPr lang="en-US" sz="2800" dirty="0" err="1">
                <a:solidFill>
                  <a:srgbClr val="FF0000"/>
                </a:solidFill>
              </a:rPr>
              <a:t>car_age_group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err="1">
                <a:solidFill>
                  <a:srgbClr val="FF0000"/>
                </a:solidFill>
              </a:rPr>
              <a:t>abtest</a:t>
            </a:r>
            <a:r>
              <a:rPr lang="en-US" sz="2800" dirty="0">
                <a:solidFill>
                  <a:srgbClr val="FF0000"/>
                </a:solidFill>
              </a:rPr>
              <a:t>, </a:t>
            </a:r>
            <a:r>
              <a:rPr lang="en-US" sz="2800" dirty="0" err="1">
                <a:solidFill>
                  <a:srgbClr val="FF0000"/>
                </a:solidFill>
              </a:rPr>
              <a:t>price_range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✅ Result: Categorical columns transformed into model-friendly numeric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1ADCD-9F18-2749-C2D8-9065C6362D28}"/>
              </a:ext>
            </a:extLst>
          </p:cNvPr>
          <p:cNvSpPr txBox="1"/>
          <p:nvPr/>
        </p:nvSpPr>
        <p:spPr>
          <a:xfrm>
            <a:off x="9674942" y="4227785"/>
            <a:ext cx="75511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Standard Scaling (Numerical Features)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Used </a:t>
            </a:r>
            <a:r>
              <a:rPr lang="en-US" sz="2800" dirty="0" err="1"/>
              <a:t>StandardScaler</a:t>
            </a:r>
            <a:r>
              <a:rPr lang="en-US" sz="2800" dirty="0"/>
              <a:t> to normalize numeric features</a:t>
            </a:r>
          </a:p>
          <a:p>
            <a:r>
              <a:rPr lang="en-US" sz="2800" dirty="0"/>
              <a:t>Applied to:</a:t>
            </a:r>
          </a:p>
          <a:p>
            <a:r>
              <a:rPr lang="en-US" sz="2800" dirty="0"/>
              <a:t>	</a:t>
            </a:r>
            <a:r>
              <a:rPr lang="en-US" sz="2800" dirty="0">
                <a:solidFill>
                  <a:srgbClr val="FF0000"/>
                </a:solidFill>
              </a:rPr>
              <a:t>price, </a:t>
            </a:r>
            <a:r>
              <a:rPr lang="en-US" sz="2800" dirty="0" err="1">
                <a:solidFill>
                  <a:srgbClr val="FF0000"/>
                </a:solidFill>
              </a:rPr>
              <a:t>powerPS</a:t>
            </a:r>
            <a:r>
              <a:rPr lang="en-US" sz="2800" dirty="0">
                <a:solidFill>
                  <a:srgbClr val="FF0000"/>
                </a:solidFill>
              </a:rPr>
              <a:t>, kilometer, </a:t>
            </a:r>
            <a:r>
              <a:rPr lang="en-US" sz="2800" dirty="0" err="1">
                <a:solidFill>
                  <a:srgbClr val="FF0000"/>
                </a:solidFill>
              </a:rPr>
              <a:t>car_age</a:t>
            </a:r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Transformed to zero mean and unit variance</a:t>
            </a:r>
          </a:p>
          <a:p>
            <a:r>
              <a:rPr lang="en-US" sz="2800" dirty="0"/>
              <a:t>✅ Result: Ensured that no single feature dominates due to its scale</a:t>
            </a:r>
          </a:p>
        </p:txBody>
      </p:sp>
    </p:spTree>
    <p:extLst>
      <p:ext uri="{BB962C8B-B14F-4D97-AF65-F5344CB8AC3E}">
        <p14:creationId xmlns:p14="http://schemas.microsoft.com/office/powerpoint/2010/main" val="34214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A29C0F90-4E26-C3F5-885D-57263EBAE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0">
            <a:extLst>
              <a:ext uri="{FF2B5EF4-FFF2-40B4-BE49-F238E27FC236}">
                <a16:creationId xmlns:a16="http://schemas.microsoft.com/office/drawing/2014/main" id="{2F4F78AF-2E89-3C6D-D930-06747C9B1C31}"/>
              </a:ext>
            </a:extLst>
          </p:cNvPr>
          <p:cNvGrpSpPr/>
          <p:nvPr/>
        </p:nvGrpSpPr>
        <p:grpSpPr>
          <a:xfrm rot="5400000">
            <a:off x="4090915" y="-4090911"/>
            <a:ext cx="10287000" cy="18468822"/>
            <a:chOff x="0" y="-47625"/>
            <a:chExt cx="2709333" cy="4864217"/>
          </a:xfrm>
        </p:grpSpPr>
        <p:sp>
          <p:nvSpPr>
            <p:cNvPr id="54" name="Google Shape;54;p10">
              <a:extLst>
                <a:ext uri="{FF2B5EF4-FFF2-40B4-BE49-F238E27FC236}">
                  <a16:creationId xmlns:a16="http://schemas.microsoft.com/office/drawing/2014/main" id="{B5060E17-1F72-D1BC-BEF6-4604B05E96FC}"/>
                </a:ext>
              </a:extLst>
            </p:cNvPr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Google Shape;55;p10">
              <a:extLst>
                <a:ext uri="{FF2B5EF4-FFF2-40B4-BE49-F238E27FC236}">
                  <a16:creationId xmlns:a16="http://schemas.microsoft.com/office/drawing/2014/main" id="{906CA2DF-6C93-F075-FBC6-2B8D59C340E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B4E04BF6-BBBC-5CD5-38E2-D2EAA6C21FD4}"/>
              </a:ext>
            </a:extLst>
          </p:cNvPr>
          <p:cNvSpPr txBox="1"/>
          <p:nvPr/>
        </p:nvSpPr>
        <p:spPr>
          <a:xfrm>
            <a:off x="1028698" y="1092225"/>
            <a:ext cx="1460459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8000" b="1" dirty="0" err="1">
                <a:solidFill>
                  <a:schemeClr val="tx1"/>
                </a:solidFill>
              </a:rPr>
              <a:t>Streamlit</a:t>
            </a:r>
            <a:r>
              <a:rPr lang="en-US" sz="8000" b="1" dirty="0">
                <a:solidFill>
                  <a:schemeClr val="tx1"/>
                </a:solidFill>
              </a:rPr>
              <a:t> Dashboard Features</a:t>
            </a:r>
            <a:endParaRPr sz="8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DC205-1BAF-46CE-FF69-386FF4F8D410}"/>
              </a:ext>
            </a:extLst>
          </p:cNvPr>
          <p:cNvSpPr txBox="1"/>
          <p:nvPr/>
        </p:nvSpPr>
        <p:spPr>
          <a:xfrm>
            <a:off x="1028699" y="3220977"/>
            <a:ext cx="51210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Filters:</a:t>
            </a:r>
          </a:p>
          <a:p>
            <a:r>
              <a:rPr lang="en-US" sz="2800" dirty="0"/>
              <a:t>	Brand.</a:t>
            </a:r>
          </a:p>
          <a:p>
            <a:r>
              <a:rPr lang="en-US" sz="2800" dirty="0"/>
              <a:t>	Fuel Type(s).</a:t>
            </a:r>
          </a:p>
          <a:p>
            <a:r>
              <a:rPr lang="en-US" sz="2800" dirty="0"/>
              <a:t>	Car Age Range.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Charts:</a:t>
            </a:r>
          </a:p>
          <a:p>
            <a:r>
              <a:rPr lang="en-US" sz="2800" dirty="0"/>
              <a:t>	Price histogram.</a:t>
            </a:r>
          </a:p>
          <a:p>
            <a:r>
              <a:rPr lang="en-US" sz="2800" dirty="0"/>
              <a:t>	Boxplots by vehicle type.</a:t>
            </a:r>
          </a:p>
          <a:p>
            <a:r>
              <a:rPr lang="en-US" sz="2800" dirty="0"/>
              <a:t>	Price vs. Age scatter.</a:t>
            </a:r>
          </a:p>
          <a:p>
            <a:r>
              <a:rPr lang="en-US" sz="2800" dirty="0"/>
              <a:t>	Model frequency and fuel 	share.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Stats Table &amp; KPIs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C057C-E1AD-B01E-ACFD-FC8C9D11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45" y="3220977"/>
            <a:ext cx="11500255" cy="51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6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/>
          <p:nvPr/>
        </p:nvSpPr>
        <p:spPr>
          <a:xfrm>
            <a:off x="9895096" y="-42975"/>
            <a:ext cx="8392904" cy="12020774"/>
          </a:xfrm>
          <a:custGeom>
            <a:avLst/>
            <a:gdLst/>
            <a:ahLst/>
            <a:cxnLst/>
            <a:rect l="l" t="t" r="r" b="b"/>
            <a:pathLst>
              <a:path w="4433570" h="6350000" extrusionOk="0">
                <a:moveTo>
                  <a:pt x="4433570" y="0"/>
                </a:moveTo>
                <a:lnTo>
                  <a:pt x="4433570" y="0"/>
                </a:lnTo>
                <a:lnTo>
                  <a:pt x="4433570" y="0"/>
                </a:lnTo>
                <a:lnTo>
                  <a:pt x="4433570" y="6350000"/>
                </a:lnTo>
                <a:lnTo>
                  <a:pt x="4433570" y="6350000"/>
                </a:lnTo>
                <a:lnTo>
                  <a:pt x="0" y="6350000"/>
                </a:lnTo>
                <a:lnTo>
                  <a:pt x="0" y="6350000"/>
                </a:lnTo>
                <a:lnTo>
                  <a:pt x="0" y="4433570"/>
                </a:lnTo>
                <a:cubicBezTo>
                  <a:pt x="0" y="1985010"/>
                  <a:pt x="1985010" y="0"/>
                  <a:pt x="443357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1608" r="-2160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10485599" y="1442594"/>
            <a:ext cx="2318435" cy="23184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78578" t="-29533" r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"/>
          <p:cNvSpPr txBox="1"/>
          <p:nvPr/>
        </p:nvSpPr>
        <p:spPr>
          <a:xfrm>
            <a:off x="1307004" y="1804779"/>
            <a:ext cx="620825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tx1"/>
                </a:solidFill>
              </a:rPr>
              <a:t>Conclusion</a:t>
            </a:r>
            <a:endParaRPr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938FB-CAC2-781A-C238-694249659E06}"/>
              </a:ext>
            </a:extLst>
          </p:cNvPr>
          <p:cNvSpPr txBox="1"/>
          <p:nvPr/>
        </p:nvSpPr>
        <p:spPr>
          <a:xfrm>
            <a:off x="1147160" y="3282107"/>
            <a:ext cx="90431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Successfully cleaned and explored a real-world used cars dataset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Uncovered key insights through visual analysis (price trends, fuel types, car age impact)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Built an interactive </a:t>
            </a:r>
            <a:r>
              <a:rPr lang="en-US" sz="2800" dirty="0" err="1"/>
              <a:t>Streamlit</a:t>
            </a:r>
            <a:r>
              <a:rPr lang="en-US" sz="2800" dirty="0"/>
              <a:t> dashboard with filters and dynamic plots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Prepared the data for future machine learning tasks (price prediction, classification)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Agency Pitch Deck">
  <a:themeElements>
    <a:clrScheme name="Office">
      <a:dk1>
        <a:srgbClr val="1557FF"/>
      </a:dk1>
      <a:lt1>
        <a:srgbClr val="FFFFFF"/>
      </a:lt1>
      <a:dk2>
        <a:srgbClr val="4F7DCF"/>
      </a:dk2>
      <a:lt2>
        <a:srgbClr val="7EB7E8"/>
      </a:lt2>
      <a:accent1>
        <a:srgbClr val="CDFFD8"/>
      </a:accent1>
      <a:accent2>
        <a:srgbClr val="888888"/>
      </a:accent2>
      <a:accent3>
        <a:srgbClr val="191919"/>
      </a:accent3>
      <a:accent4>
        <a:srgbClr val="1557FF"/>
      </a:accent4>
      <a:accent5>
        <a:srgbClr val="4F7DCF"/>
      </a:accent5>
      <a:accent6>
        <a:srgbClr val="CDFFD8"/>
      </a:accent6>
      <a:hlink>
        <a:srgbClr val="155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519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Wingdings</vt:lpstr>
      <vt:lpstr>Archivo Black</vt:lpstr>
      <vt:lpstr>Arial</vt:lpstr>
      <vt:lpstr>AI Agency Pitch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abdalla gamal</cp:lastModifiedBy>
  <cp:revision>2</cp:revision>
  <dcterms:modified xsi:type="dcterms:W3CDTF">2025-06-20T16:16:32Z</dcterms:modified>
</cp:coreProperties>
</file>